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93" r:id="rId3"/>
    <p:sldId id="340" r:id="rId4"/>
    <p:sldId id="323" r:id="rId5"/>
    <p:sldId id="291" r:id="rId6"/>
    <p:sldId id="361" r:id="rId7"/>
    <p:sldId id="354" r:id="rId8"/>
    <p:sldId id="356" r:id="rId9"/>
    <p:sldId id="366" r:id="rId10"/>
    <p:sldId id="362" r:id="rId11"/>
    <p:sldId id="363" r:id="rId12"/>
    <p:sldId id="364" r:id="rId13"/>
    <p:sldId id="358" r:id="rId14"/>
    <p:sldId id="365" r:id="rId15"/>
    <p:sldId id="360" r:id="rId16"/>
    <p:sldId id="359" r:id="rId17"/>
    <p:sldId id="337" r:id="rId18"/>
    <p:sldId id="31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5040E8-5689-4D3A-B649-A0241B326B3D}" v="481" dt="2020-04-22T20:40:10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hyperlink" Target="about:blan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about:blank" TargetMode="Externa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hyperlink" Target="about:blank" TargetMode="Externa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341" y="1663908"/>
            <a:ext cx="9787317" cy="3121661"/>
          </a:xfrm>
        </p:spPr>
        <p:txBody>
          <a:bodyPr>
            <a:normAutofit/>
          </a:bodyPr>
          <a:lstStyle/>
          <a:p>
            <a:r>
              <a:rPr lang="ko-KR" altLang="en-US" sz="8800" b="1" dirty="0">
                <a:latin typeface="+mn-ea"/>
                <a:ea typeface="+mn-ea"/>
              </a:rPr>
              <a:t>우리조국 대한민국</a:t>
            </a:r>
            <a:br>
              <a:rPr lang="en-US" altLang="ko-KR" sz="10000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r>
              <a:rPr lang="ko-KR" altLang="en-US" sz="7200" b="1" dirty="0">
                <a:latin typeface="+mn-ea"/>
                <a:ea typeface="+mn-ea"/>
              </a:rPr>
              <a:t>제주특별자치도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endParaRPr lang="en-US" sz="8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1EB1522-0BB6-42CD-B8E4-9B26530FD4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4443" y="1086414"/>
            <a:ext cx="5808014" cy="4786426"/>
          </a:xfrm>
          <a:prstGeom prst="rect">
            <a:avLst/>
          </a:prstGeom>
        </p:spPr>
      </p:pic>
      <p:pic>
        <p:nvPicPr>
          <p:cNvPr id="9" name="Picture 8" descr="A group of people on a rock next to water&#10;&#10;Description automatically generated">
            <a:extLst>
              <a:ext uri="{FF2B5EF4-FFF2-40B4-BE49-F238E27FC236}">
                <a16:creationId xmlns:a16="http://schemas.microsoft.com/office/drawing/2014/main" id="{8F4E0F7A-C4F6-41FC-B5BF-48474D3CD71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4" y="1086414"/>
            <a:ext cx="5838988" cy="47864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제주도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2535649" y="6032949"/>
            <a:ext cx="7207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제주중문</a:t>
            </a:r>
            <a:r>
              <a:rPr lang="ko-KR" altLang="en-US" sz="3600" dirty="0">
                <a:solidFill>
                  <a:srgbClr val="E3DED1"/>
                </a:solidFill>
              </a:rPr>
              <a:t> 대포 </a:t>
            </a:r>
            <a:r>
              <a:rPr lang="ko-KR" altLang="en-US" sz="3600" dirty="0" err="1">
                <a:solidFill>
                  <a:srgbClr val="E3DED1"/>
                </a:solidFill>
              </a:rPr>
              <a:t>해안주상절리대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523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ocky island in the middle of a body of water&#10;&#10;Description automatically generated">
            <a:extLst>
              <a:ext uri="{FF2B5EF4-FFF2-40B4-BE49-F238E27FC236}">
                <a16:creationId xmlns:a16="http://schemas.microsoft.com/office/drawing/2014/main" id="{35EF36CD-D108-4753-A1D2-4DB0B9FF4BC4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" t="2306" r="2912" b="5943"/>
          <a:stretch/>
        </p:blipFill>
        <p:spPr bwMode="auto">
          <a:xfrm>
            <a:off x="6139544" y="1086414"/>
            <a:ext cx="5838988" cy="4786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DF2FC-8AA3-4477-9B39-5336D58D583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244443" y="1086415"/>
            <a:ext cx="5808013" cy="478642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제주도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한라산 백록담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7521288" y="6001177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용머리해안</a:t>
            </a:r>
            <a:endParaRPr lang="en-US" sz="36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808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age result for 성산 일출봉">
            <a:extLst>
              <a:ext uri="{FF2B5EF4-FFF2-40B4-BE49-F238E27FC236}">
                <a16:creationId xmlns:a16="http://schemas.microsoft.com/office/drawing/2014/main" id="{930F5AC3-2B9C-4E8C-BB3C-AF78E2670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68" y="1086414"/>
            <a:ext cx="5838988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rocky island in the middle of a body of water&#10;&#10;Description automatically generated">
            <a:extLst>
              <a:ext uri="{FF2B5EF4-FFF2-40B4-BE49-F238E27FC236}">
                <a16:creationId xmlns:a16="http://schemas.microsoft.com/office/drawing/2014/main" id="{35EF36CD-D108-4753-A1D2-4DB0B9FF4BC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" t="2306" r="2912" b="5943"/>
          <a:stretch/>
        </p:blipFill>
        <p:spPr bwMode="auto">
          <a:xfrm>
            <a:off x="6139544" y="1086414"/>
            <a:ext cx="5838988" cy="4786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제주도 명소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성산일출봉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6287678" y="6001177"/>
            <a:ext cx="5618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만장굴</a:t>
            </a:r>
            <a:r>
              <a:rPr lang="en-US" altLang="ko-KR" sz="3200" dirty="0">
                <a:solidFill>
                  <a:srgbClr val="E3DED1"/>
                </a:solidFill>
              </a:rPr>
              <a:t>(</a:t>
            </a:r>
            <a:r>
              <a:rPr lang="ko-KR" altLang="en-US" sz="3200" dirty="0" err="1">
                <a:solidFill>
                  <a:srgbClr val="E3DED1"/>
                </a:solidFill>
              </a:rPr>
              <a:t>거문오름</a:t>
            </a:r>
            <a:r>
              <a:rPr lang="ko-KR" altLang="en-US" sz="3200" dirty="0">
                <a:solidFill>
                  <a:srgbClr val="E3DED1"/>
                </a:solidFill>
              </a:rPr>
              <a:t> 용암동굴계</a:t>
            </a:r>
            <a:r>
              <a:rPr lang="en-US" altLang="ko-KR" sz="3200" dirty="0">
                <a:solidFill>
                  <a:srgbClr val="E3DED1"/>
                </a:solidFill>
              </a:rPr>
              <a:t>)</a:t>
            </a:r>
            <a:r>
              <a:rPr lang="ko-KR" altLang="en-US" sz="3200" dirty="0">
                <a:solidFill>
                  <a:srgbClr val="E3DED1"/>
                </a:solidFill>
              </a:rPr>
              <a:t> 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9" name="Picture 8" descr="A close up of an animal&#10;&#10;Description automatically generated">
            <a:extLst>
              <a:ext uri="{FF2B5EF4-FFF2-40B4-BE49-F238E27FC236}">
                <a16:creationId xmlns:a16="http://schemas.microsoft.com/office/drawing/2014/main" id="{B1FAE30F-33C5-4165-ACD7-9EE70D82F247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" t="3571" r="3412" b="4312"/>
          <a:stretch/>
        </p:blipFill>
        <p:spPr bwMode="auto">
          <a:xfrm>
            <a:off x="6139543" y="1086414"/>
            <a:ext cx="5838987" cy="4786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1816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699247" y="118847"/>
            <a:ext cx="10829365" cy="137058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900" b="1" dirty="0" err="1">
                <a:latin typeface="+mn-ea"/>
                <a:ea typeface="+mn-ea"/>
              </a:rPr>
              <a:t>제주해녀</a:t>
            </a:r>
            <a:r>
              <a:rPr lang="en-US" altLang="ko-KR" sz="5900" b="1" dirty="0">
                <a:latin typeface="+mn-ea"/>
                <a:ea typeface="+mn-ea"/>
              </a:rPr>
              <a:t>(</a:t>
            </a:r>
            <a:r>
              <a:rPr lang="ko-KR" altLang="en-US" sz="5900" b="1" dirty="0">
                <a:latin typeface="+mn-ea"/>
                <a:ea typeface="+mn-ea"/>
              </a:rPr>
              <a:t>海女</a:t>
            </a:r>
            <a:r>
              <a:rPr lang="en-US" altLang="ko-KR" sz="5900" b="1" dirty="0">
                <a:latin typeface="+mn-ea"/>
                <a:ea typeface="+mn-ea"/>
              </a:rPr>
              <a:t>)</a:t>
            </a:r>
          </a:p>
          <a:p>
            <a:r>
              <a:rPr lang="en-US" altLang="ko-KR" sz="3200" b="1" dirty="0">
                <a:latin typeface="+mn-ea"/>
                <a:ea typeface="+mn-ea"/>
              </a:rPr>
              <a:t>UNESCO Representative List of Intangible Cultural Heritage of Humanity </a:t>
            </a:r>
            <a:r>
              <a:rPr lang="ko-KR" altLang="en-US" sz="3200" b="1" dirty="0">
                <a:latin typeface="+mn-ea"/>
                <a:ea typeface="+mn-ea"/>
              </a:rPr>
              <a:t> </a:t>
            </a:r>
            <a:r>
              <a:rPr lang="en-US" altLang="ko-KR" sz="3200" b="1" dirty="0">
                <a:latin typeface="+mn-ea"/>
                <a:ea typeface="+mn-ea"/>
              </a:rPr>
              <a:t> </a:t>
            </a:r>
            <a:endParaRPr lang="en-US" sz="3200" dirty="0">
              <a:latin typeface="+mn-ea"/>
              <a:ea typeface="+mn-ea"/>
            </a:endParaRPr>
          </a:p>
        </p:txBody>
      </p:sp>
      <p:pic>
        <p:nvPicPr>
          <p:cNvPr id="3074" name="Picture 2" descr="Image result for 제주 해녀">
            <a:extLst>
              <a:ext uri="{FF2B5EF4-FFF2-40B4-BE49-F238E27FC236}">
                <a16:creationId xmlns:a16="http://schemas.microsoft.com/office/drawing/2014/main" id="{90232B1D-0102-4E1F-B589-48ED1BE6B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3"/>
          <a:stretch/>
        </p:blipFill>
        <p:spPr bwMode="auto">
          <a:xfrm>
            <a:off x="258014" y="1357340"/>
            <a:ext cx="3297662" cy="525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7DC64C-738D-4269-A270-3EBDDF8BD90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360496" y="3104778"/>
            <a:ext cx="5230894" cy="3634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591056-DD1F-4611-94C8-6BF9D18E4039}"/>
              </a:ext>
            </a:extLst>
          </p:cNvPr>
          <p:cNvPicPr/>
          <p:nvPr/>
        </p:nvPicPr>
        <p:blipFill rotWithShape="1">
          <a:blip r:embed="rId4"/>
          <a:srcRect l="11048" b="23060"/>
          <a:stretch/>
        </p:blipFill>
        <p:spPr>
          <a:xfrm>
            <a:off x="3706876" y="1489434"/>
            <a:ext cx="3835268" cy="22081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D33374-6523-4734-A09E-B31DCC886F4C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8756" t="46149"/>
          <a:stretch/>
        </p:blipFill>
        <p:spPr>
          <a:xfrm>
            <a:off x="7609115" y="1489434"/>
            <a:ext cx="4372306" cy="2208196"/>
          </a:xfrm>
          <a:prstGeom prst="rect">
            <a:avLst/>
          </a:prstGeom>
        </p:spPr>
      </p:pic>
      <p:pic>
        <p:nvPicPr>
          <p:cNvPr id="10" name="Picture 9" descr="A picture containing swimming, man, water, large&#10;&#10;Description automatically generated">
            <a:extLst>
              <a:ext uri="{FF2B5EF4-FFF2-40B4-BE49-F238E27FC236}">
                <a16:creationId xmlns:a16="http://schemas.microsoft.com/office/drawing/2014/main" id="{BFF3D302-FA9A-408F-A38E-5CB23BD60EDB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776" y="3831772"/>
            <a:ext cx="3585210" cy="265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29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age result for 성산 일출봉">
            <a:extLst>
              <a:ext uri="{FF2B5EF4-FFF2-40B4-BE49-F238E27FC236}">
                <a16:creationId xmlns:a16="http://schemas.microsoft.com/office/drawing/2014/main" id="{930F5AC3-2B9C-4E8C-BB3C-AF78E2670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68" y="1086414"/>
            <a:ext cx="5838988" cy="478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rocky island in the middle of a body of water&#10;&#10;Description automatically generated">
            <a:extLst>
              <a:ext uri="{FF2B5EF4-FFF2-40B4-BE49-F238E27FC236}">
                <a16:creationId xmlns:a16="http://schemas.microsoft.com/office/drawing/2014/main" id="{35EF36CD-D108-4753-A1D2-4DB0B9FF4BC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" t="2306" r="2912" b="5943"/>
          <a:stretch/>
        </p:blipFill>
        <p:spPr bwMode="auto">
          <a:xfrm>
            <a:off x="6139544" y="1086414"/>
            <a:ext cx="5838988" cy="4786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835350" y="118848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제주도 민속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29D284-58D8-4E01-AF87-C26015F5644E}"/>
              </a:ext>
            </a:extLst>
          </p:cNvPr>
          <p:cNvSpPr/>
          <p:nvPr/>
        </p:nvSpPr>
        <p:spPr>
          <a:xfrm>
            <a:off x="1563062" y="6001178"/>
            <a:ext cx="3075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 err="1">
                <a:solidFill>
                  <a:srgbClr val="E3DED1"/>
                </a:solidFill>
              </a:rPr>
              <a:t>올레길</a:t>
            </a:r>
            <a:endParaRPr lang="en-US" sz="3600" dirty="0">
              <a:solidFill>
                <a:srgbClr val="E3DED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0BC895-7DB2-44AB-B0FE-D634017923E3}"/>
              </a:ext>
            </a:extLst>
          </p:cNvPr>
          <p:cNvSpPr/>
          <p:nvPr/>
        </p:nvSpPr>
        <p:spPr>
          <a:xfrm>
            <a:off x="7996413" y="5998884"/>
            <a:ext cx="2125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600" dirty="0">
                <a:solidFill>
                  <a:srgbClr val="E3DED1"/>
                </a:solidFill>
              </a:rPr>
              <a:t>돌담</a:t>
            </a:r>
            <a:r>
              <a:rPr lang="ko-KR" altLang="en-US" sz="3200" dirty="0">
                <a:solidFill>
                  <a:srgbClr val="E3DED1"/>
                </a:solidFill>
              </a:rPr>
              <a:t> </a:t>
            </a:r>
            <a:endParaRPr lang="en-US" sz="3600" dirty="0">
              <a:solidFill>
                <a:srgbClr val="E3DED1"/>
              </a:solidFill>
            </a:endParaRPr>
          </a:p>
        </p:txBody>
      </p:sp>
      <p:pic>
        <p:nvPicPr>
          <p:cNvPr id="9" name="Picture 8" descr="A close up of an animal&#10;&#10;Description automatically generated">
            <a:extLst>
              <a:ext uri="{FF2B5EF4-FFF2-40B4-BE49-F238E27FC236}">
                <a16:creationId xmlns:a16="http://schemas.microsoft.com/office/drawing/2014/main" id="{B1FAE30F-33C5-4165-ACD7-9EE70D82F247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" t="3571" r="3412" b="4312"/>
          <a:stretch/>
        </p:blipFill>
        <p:spPr bwMode="auto">
          <a:xfrm>
            <a:off x="6139543" y="1086414"/>
            <a:ext cx="5838987" cy="4786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1BD847-74A9-4479-B184-676CE4CD3E5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13464" y="1086413"/>
            <a:ext cx="5838987" cy="4786425"/>
          </a:xfrm>
          <a:prstGeom prst="rect">
            <a:avLst/>
          </a:prstGeom>
        </p:spPr>
      </p:pic>
      <p:pic>
        <p:nvPicPr>
          <p:cNvPr id="13" name="Picture 12" descr="A stone bridge over a rocky cliff&#10;&#10;Description automatically generated">
            <a:extLst>
              <a:ext uri="{FF2B5EF4-FFF2-40B4-BE49-F238E27FC236}">
                <a16:creationId xmlns:a16="http://schemas.microsoft.com/office/drawing/2014/main" id="{A43BF8E9-D219-4F9B-8AB0-CF9C60C356B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0" y="1086414"/>
            <a:ext cx="5838987" cy="478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07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제주 전통가옥 정낭">
            <a:extLst>
              <a:ext uri="{FF2B5EF4-FFF2-40B4-BE49-F238E27FC236}">
                <a16:creationId xmlns:a16="http://schemas.microsoft.com/office/drawing/2014/main" id="{E06AE538-67B4-43F4-ACE4-5D3974698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4" y="956421"/>
            <a:ext cx="4595589" cy="289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013020-2DE0-4F20-B31F-4D8798D6CB2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91455" y="3909411"/>
            <a:ext cx="4595588" cy="289660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1530723" y="118848"/>
            <a:ext cx="913055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 전통가옥과 정낭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r>
              <a:rPr lang="en-US" altLang="ko-KR" sz="5000" b="1" dirty="0">
                <a:latin typeface="+mn-ea"/>
                <a:ea typeface="+mn-ea"/>
              </a:rPr>
              <a:t> 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D9055-A0A7-4072-B792-78AE5ACDBDD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360306" y="1040342"/>
            <a:ext cx="6564994" cy="2559958"/>
          </a:xfrm>
          <a:prstGeom prst="rect">
            <a:avLst/>
          </a:prstGeom>
        </p:spPr>
      </p:pic>
      <p:pic>
        <p:nvPicPr>
          <p:cNvPr id="3074" name="Picture 2" descr="Image result for 제주 정낭">
            <a:extLst>
              <a:ext uri="{FF2B5EF4-FFF2-40B4-BE49-F238E27FC236}">
                <a16:creationId xmlns:a16="http://schemas.microsoft.com/office/drawing/2014/main" id="{BEF7FB46-D8C8-4081-8AC6-F2AFE4880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" t="5479" r="2658" b="5126"/>
          <a:stretch/>
        </p:blipFill>
        <p:spPr bwMode="auto">
          <a:xfrm>
            <a:off x="5360306" y="3909411"/>
            <a:ext cx="4595588" cy="289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233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1530723" y="118848"/>
            <a:ext cx="913055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>
                <a:latin typeface="+mn-ea"/>
                <a:ea typeface="+mn-ea"/>
              </a:rPr>
              <a:t>제주 돌하르방</a:t>
            </a:r>
            <a:r>
              <a:rPr lang="ko-KR" altLang="en-US" b="1">
                <a:latin typeface="+mn-ea"/>
                <a:ea typeface="+mn-ea"/>
              </a:rPr>
              <a:t> </a:t>
            </a:r>
            <a:r>
              <a:rPr lang="en-US" altLang="ko-KR" sz="5000" b="1" dirty="0">
                <a:latin typeface="+mn-ea"/>
                <a:ea typeface="+mn-ea"/>
              </a:rPr>
              <a:t> 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EE9609B-768A-4B48-AA14-529D56E18A6B}"/>
              </a:ext>
            </a:extLst>
          </p:cNvPr>
          <p:cNvPicPr/>
          <p:nvPr/>
        </p:nvPicPr>
        <p:blipFill rotWithShape="1">
          <a:blip r:embed="rId2"/>
          <a:srcRect l="10956" r="9172"/>
          <a:stretch/>
        </p:blipFill>
        <p:spPr>
          <a:xfrm>
            <a:off x="8609319" y="1372095"/>
            <a:ext cx="3412673" cy="50586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E6764A-210B-4A51-91A1-D2DF0138C5D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724729" y="1997529"/>
            <a:ext cx="4742542" cy="3888918"/>
          </a:xfrm>
          <a:prstGeom prst="rect">
            <a:avLst/>
          </a:prstGeom>
        </p:spPr>
      </p:pic>
      <p:pic>
        <p:nvPicPr>
          <p:cNvPr id="4" name="Picture 3" descr="A statue of a person standing next to a body of water&#10;&#10;Description automatically generated">
            <a:extLst>
              <a:ext uri="{FF2B5EF4-FFF2-40B4-BE49-F238E27FC236}">
                <a16:creationId xmlns:a16="http://schemas.microsoft.com/office/drawing/2014/main" id="{D790B379-E995-4226-A5BE-48E3A510B3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9012"/>
          <a:stretch/>
        </p:blipFill>
        <p:spPr>
          <a:xfrm>
            <a:off x="179613" y="1372096"/>
            <a:ext cx="3338717" cy="505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84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owl of food&#10;&#10;Description automatically generated">
            <a:extLst>
              <a:ext uri="{FF2B5EF4-FFF2-40B4-BE49-F238E27FC236}">
                <a16:creationId xmlns:a16="http://schemas.microsoft.com/office/drawing/2014/main" id="{77E5923A-DAFF-46D3-B974-B7E0535E505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366" y="3776663"/>
            <a:ext cx="4427680" cy="29915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310D4B-D0D9-4AD5-A775-5EC845673F57}"/>
              </a:ext>
            </a:extLst>
          </p:cNvPr>
          <p:cNvPicPr/>
          <p:nvPr/>
        </p:nvPicPr>
        <p:blipFill rotWithShape="1">
          <a:blip r:embed="rId3"/>
          <a:srcRect r="14467" b="7613"/>
          <a:stretch/>
        </p:blipFill>
        <p:spPr>
          <a:xfrm>
            <a:off x="1773718" y="924098"/>
            <a:ext cx="4305956" cy="285256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제주도 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254163" y="4294707"/>
            <a:ext cx="15195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성게국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254163" y="1470695"/>
            <a:ext cx="2536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갈치국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5D4E9-9816-47C5-A728-8F3CC6D7BE11}"/>
              </a:ext>
            </a:extLst>
          </p:cNvPr>
          <p:cNvSpPr/>
          <p:nvPr/>
        </p:nvSpPr>
        <p:spPr>
          <a:xfrm>
            <a:off x="10550654" y="4187873"/>
            <a:ext cx="1543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돔베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고기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550654" y="1343298"/>
            <a:ext cx="20263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옥돔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구이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038CF0-FE69-446A-9701-2F0FF488E3F5}"/>
              </a:ext>
            </a:extLst>
          </p:cNvPr>
          <p:cNvPicPr/>
          <p:nvPr/>
        </p:nvPicPr>
        <p:blipFill rotWithShape="1">
          <a:blip r:embed="rId4"/>
          <a:srcRect t="9159" b="17405"/>
          <a:stretch/>
        </p:blipFill>
        <p:spPr>
          <a:xfrm>
            <a:off x="6112325" y="917469"/>
            <a:ext cx="4305956" cy="28525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77E936-25DE-4F92-BE0B-09F9AA23CFF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6096001" y="3776663"/>
            <a:ext cx="4305956" cy="299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26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제주도 음식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1821154" y="4351381"/>
            <a:ext cx="19265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오분자기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뚝배기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497282" y="1684561"/>
            <a:ext cx="1323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몸국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0319577" y="1863669"/>
            <a:ext cx="1703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빙떡</a:t>
            </a:r>
            <a:endParaRPr lang="en-US" altLang="ko-KR" sz="3200" dirty="0">
              <a:solidFill>
                <a:srgbClr val="E3DED1"/>
              </a:solidFill>
            </a:endParaRPr>
          </a:p>
        </p:txBody>
      </p:sp>
      <p:pic>
        <p:nvPicPr>
          <p:cNvPr id="2" name="Picture 2" descr="Image result for 오분자기">
            <a:extLst>
              <a:ext uri="{FF2B5EF4-FFF2-40B4-BE49-F238E27FC236}">
                <a16:creationId xmlns:a16="http://schemas.microsoft.com/office/drawing/2014/main" id="{C2FACFE7-631C-4691-ABDA-6F4193810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072" y="3548958"/>
            <a:ext cx="4417742" cy="3309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제주 몸국">
            <a:extLst>
              <a:ext uri="{FF2B5EF4-FFF2-40B4-BE49-F238E27FC236}">
                <a16:creationId xmlns:a16="http://schemas.microsoft.com/office/drawing/2014/main" id="{634CDE46-2EA9-494D-8545-412549D48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920" y="827120"/>
            <a:ext cx="4929151" cy="296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bowl of food on a plate&#10;&#10;Description automatically generated">
            <a:extLst>
              <a:ext uri="{FF2B5EF4-FFF2-40B4-BE49-F238E27FC236}">
                <a16:creationId xmlns:a16="http://schemas.microsoft.com/office/drawing/2014/main" id="{EEE6B47A-6D9F-4123-ACC4-7A1FF075838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20" y="827119"/>
            <a:ext cx="4026166" cy="296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2588855" y="74428"/>
            <a:ext cx="7014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대한민국 지도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438D7-9A7D-4634-A21E-B721D188B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968" y="882502"/>
            <a:ext cx="4398133" cy="5761894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96AE1B7-2A0A-4BCD-ABE6-DCBDD2033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" t="2096" r="1996" b="4259"/>
          <a:stretch/>
        </p:blipFill>
        <p:spPr>
          <a:xfrm>
            <a:off x="6095999" y="882501"/>
            <a:ext cx="4609214" cy="57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1780050" y="2440741"/>
            <a:ext cx="9146803" cy="398783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 err="1">
                <a:latin typeface="+mn-ea"/>
                <a:ea typeface="+mn-ea"/>
              </a:rPr>
              <a:t>탐라국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ko-KR" altLang="en-US" dirty="0">
                <a:effectLst/>
              </a:rPr>
              <a:t>耽羅國</a:t>
            </a:r>
            <a:r>
              <a:rPr lang="en-US" altLang="ko-KR" dirty="0">
                <a:latin typeface="+mn-ea"/>
                <a:ea typeface="+mn-ea"/>
              </a:rPr>
              <a:t>)</a:t>
            </a:r>
            <a:r>
              <a:rPr lang="ko-KR" altLang="en-US" dirty="0">
                <a:latin typeface="+mn-ea"/>
                <a:ea typeface="+mn-ea"/>
              </a:rPr>
              <a:t> </a:t>
            </a: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r>
              <a:rPr lang="ko-KR" altLang="en-US" dirty="0" err="1">
                <a:latin typeface="+mn-ea"/>
                <a:ea typeface="+mn-ea"/>
              </a:rPr>
              <a:t>쿠엘파트</a:t>
            </a:r>
            <a:r>
              <a:rPr lang="en-US" altLang="ko-KR" dirty="0">
                <a:latin typeface="+mn-ea"/>
                <a:ea typeface="+mn-ea"/>
              </a:rPr>
              <a:t>(</a:t>
            </a:r>
            <a:r>
              <a:rPr lang="en-US" altLang="ko-KR" dirty="0" err="1">
                <a:latin typeface="+mn-ea"/>
                <a:ea typeface="+mn-ea"/>
              </a:rPr>
              <a:t>Quelpart</a:t>
            </a:r>
            <a:r>
              <a:rPr lang="en-US" altLang="ko-KR" dirty="0">
                <a:latin typeface="+mn-ea"/>
                <a:ea typeface="+mn-ea"/>
              </a:rPr>
              <a:t>)</a:t>
            </a:r>
          </a:p>
          <a:p>
            <a:pPr marL="742950" indent="-742950" algn="l">
              <a:buAutoNum type="arabicPeriod"/>
            </a:pPr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/>
            </a:pPr>
            <a:r>
              <a:rPr lang="ko-KR" altLang="en-US" dirty="0" err="1">
                <a:latin typeface="+mn-ea"/>
                <a:ea typeface="+mn-ea"/>
              </a:rPr>
              <a:t>감귤국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1843731" y="667214"/>
            <a:ext cx="8504536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제주도를 다르게 부르는 말 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5192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roup 183">
            <a:extLst>
              <a:ext uri="{FF2B5EF4-FFF2-40B4-BE49-F238E27FC236}">
                <a16:creationId xmlns:a16="http://schemas.microsoft.com/office/drawing/2014/main" id="{A2923A7F-0AD0-4E4A-B29E-A67EFA7B4408}"/>
              </a:ext>
            </a:extLst>
          </p:cNvPr>
          <p:cNvGrpSpPr/>
          <p:nvPr/>
        </p:nvGrpSpPr>
        <p:grpSpPr>
          <a:xfrm>
            <a:off x="1516542" y="457722"/>
            <a:ext cx="4200594" cy="5860869"/>
            <a:chOff x="6789056" y="501831"/>
            <a:chExt cx="4200594" cy="5860869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9015C8D5-7D7B-42A1-BC33-914F0AD65D79}"/>
                </a:ext>
              </a:extLst>
            </p:cNvPr>
            <p:cNvSpPr/>
            <p:nvPr/>
          </p:nvSpPr>
          <p:spPr>
            <a:xfrm>
              <a:off x="6789056" y="501831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Freeform 6">
              <a:extLst>
                <a:ext uri="{FF2B5EF4-FFF2-40B4-BE49-F238E27FC236}">
                  <a16:creationId xmlns:a16="http://schemas.microsoft.com/office/drawing/2014/main" id="{92140AA7-18B6-40B5-B252-FCFAC9F98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925" y="1538595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7">
              <a:extLst>
                <a:ext uri="{FF2B5EF4-FFF2-40B4-BE49-F238E27FC236}">
                  <a16:creationId xmlns:a16="http://schemas.microsoft.com/office/drawing/2014/main" id="{FF0B135D-BF34-4CD8-8DD5-21ADF18D2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3505" y="1831965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8">
              <a:extLst>
                <a:ext uri="{FF2B5EF4-FFF2-40B4-BE49-F238E27FC236}">
                  <a16:creationId xmlns:a16="http://schemas.microsoft.com/office/drawing/2014/main" id="{4A3B7F47-5D0D-48A9-988E-4DA0FA539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2695" y="1617335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9">
              <a:extLst>
                <a:ext uri="{FF2B5EF4-FFF2-40B4-BE49-F238E27FC236}">
                  <a16:creationId xmlns:a16="http://schemas.microsoft.com/office/drawing/2014/main" id="{A779979E-4CFE-4117-A3C9-105E79322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705" y="1550025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0">
              <a:extLst>
                <a:ext uri="{FF2B5EF4-FFF2-40B4-BE49-F238E27FC236}">
                  <a16:creationId xmlns:a16="http://schemas.microsoft.com/office/drawing/2014/main" id="{ACF7A872-2776-4F17-B10A-F80A457C3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2075" y="1838315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1">
              <a:extLst>
                <a:ext uri="{FF2B5EF4-FFF2-40B4-BE49-F238E27FC236}">
                  <a16:creationId xmlns:a16="http://schemas.microsoft.com/office/drawing/2014/main" id="{290C8E80-C3DB-4CFA-A942-D619565CB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9855" y="1964045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2">
              <a:extLst>
                <a:ext uri="{FF2B5EF4-FFF2-40B4-BE49-F238E27FC236}">
                  <a16:creationId xmlns:a16="http://schemas.microsoft.com/office/drawing/2014/main" id="{75A84459-7AF5-4526-AE4D-EDD39018A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7315" y="2097395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3">
              <a:extLst>
                <a:ext uri="{FF2B5EF4-FFF2-40B4-BE49-F238E27FC236}">
                  <a16:creationId xmlns:a16="http://schemas.microsoft.com/office/drawing/2014/main" id="{E92DFFBA-493D-49D1-B0FA-BE4011CE9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4105" y="2108825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4">
              <a:extLst>
                <a:ext uri="{FF2B5EF4-FFF2-40B4-BE49-F238E27FC236}">
                  <a16:creationId xmlns:a16="http://schemas.microsoft.com/office/drawing/2014/main" id="{DBC7AD16-0352-4977-A3E8-34B24C6B2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7935" y="2108825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5">
              <a:extLst>
                <a:ext uri="{FF2B5EF4-FFF2-40B4-BE49-F238E27FC236}">
                  <a16:creationId xmlns:a16="http://schemas.microsoft.com/office/drawing/2014/main" id="{D5AC5083-7890-42D3-9256-7B97B9D3B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475" y="1811645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6">
              <a:extLst>
                <a:ext uri="{FF2B5EF4-FFF2-40B4-BE49-F238E27FC236}">
                  <a16:creationId xmlns:a16="http://schemas.microsoft.com/office/drawing/2014/main" id="{8A65585E-82BB-4B7D-A79E-141EC767C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25" y="1929755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7">
              <a:extLst>
                <a:ext uri="{FF2B5EF4-FFF2-40B4-BE49-F238E27FC236}">
                  <a16:creationId xmlns:a16="http://schemas.microsoft.com/office/drawing/2014/main" id="{0FB2EFFE-D936-4C5B-847F-9E81E5E7D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595" y="1952615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8">
              <a:extLst>
                <a:ext uri="{FF2B5EF4-FFF2-40B4-BE49-F238E27FC236}">
                  <a16:creationId xmlns:a16="http://schemas.microsoft.com/office/drawing/2014/main" id="{85BFCF64-D28D-421E-A6F3-CE9862CA3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805" y="1735445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9">
              <a:extLst>
                <a:ext uri="{FF2B5EF4-FFF2-40B4-BE49-F238E27FC236}">
                  <a16:creationId xmlns:a16="http://schemas.microsoft.com/office/drawing/2014/main" id="{ACFC5A09-353B-45C4-8DDB-0B05E9066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6055" y="2094855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20">
              <a:extLst>
                <a:ext uri="{FF2B5EF4-FFF2-40B4-BE49-F238E27FC236}">
                  <a16:creationId xmlns:a16="http://schemas.microsoft.com/office/drawing/2014/main" id="{F7804DD2-5482-4557-93A7-874F0D1D6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5895" y="1068695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21">
              <a:extLst>
                <a:ext uri="{FF2B5EF4-FFF2-40B4-BE49-F238E27FC236}">
                  <a16:creationId xmlns:a16="http://schemas.microsoft.com/office/drawing/2014/main" id="{AED945D8-0862-4A8F-987B-EC365718C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3415" y="729605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Freeform 22">
              <a:extLst>
                <a:ext uri="{FF2B5EF4-FFF2-40B4-BE49-F238E27FC236}">
                  <a16:creationId xmlns:a16="http://schemas.microsoft.com/office/drawing/2014/main" id="{0ABBEED2-B0F9-4BF6-B3F1-60B88B4C5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6925" y="2125335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23">
              <a:extLst>
                <a:ext uri="{FF2B5EF4-FFF2-40B4-BE49-F238E27FC236}">
                  <a16:creationId xmlns:a16="http://schemas.microsoft.com/office/drawing/2014/main" id="{63625FFE-D4C8-4E05-AA0D-58195734A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5175" y="2891145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24">
              <a:extLst>
                <a:ext uri="{FF2B5EF4-FFF2-40B4-BE49-F238E27FC236}">
                  <a16:creationId xmlns:a16="http://schemas.microsoft.com/office/drawing/2014/main" id="{3AEDACF0-586E-4275-AD63-75DF01126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6555" y="1671945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25">
              <a:extLst>
                <a:ext uri="{FF2B5EF4-FFF2-40B4-BE49-F238E27FC236}">
                  <a16:creationId xmlns:a16="http://schemas.microsoft.com/office/drawing/2014/main" id="{AEEBFCF5-64BC-4C71-8D85-AAB3C198F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1585" y="2402195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26">
              <a:extLst>
                <a:ext uri="{FF2B5EF4-FFF2-40B4-BE49-F238E27FC236}">
                  <a16:creationId xmlns:a16="http://schemas.microsoft.com/office/drawing/2014/main" id="{7F32357C-6ED8-4816-B6D6-090CEBFE5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9365" y="2773035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27">
              <a:extLst>
                <a:ext uri="{FF2B5EF4-FFF2-40B4-BE49-F238E27FC236}">
                  <a16:creationId xmlns:a16="http://schemas.microsoft.com/office/drawing/2014/main" id="{2628C71B-A224-4251-84D8-F3946F2044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7915" y="2314565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28">
              <a:extLst>
                <a:ext uri="{FF2B5EF4-FFF2-40B4-BE49-F238E27FC236}">
                  <a16:creationId xmlns:a16="http://schemas.microsoft.com/office/drawing/2014/main" id="{DD212AC0-4561-4760-939C-22AC4BDC9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1595" y="3013065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29">
              <a:extLst>
                <a:ext uri="{FF2B5EF4-FFF2-40B4-BE49-F238E27FC236}">
                  <a16:creationId xmlns:a16="http://schemas.microsoft.com/office/drawing/2014/main" id="{F0674F47-BA26-4D9B-B09D-16C9C9C45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8565" y="5649585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FF00FF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30">
              <a:extLst>
                <a:ext uri="{FF2B5EF4-FFF2-40B4-BE49-F238E27FC236}">
                  <a16:creationId xmlns:a16="http://schemas.microsoft.com/office/drawing/2014/main" id="{5A88C8FA-98DE-412A-9596-6963111C7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45" y="5702925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FF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31">
              <a:extLst>
                <a:ext uri="{FF2B5EF4-FFF2-40B4-BE49-F238E27FC236}">
                  <a16:creationId xmlns:a16="http://schemas.microsoft.com/office/drawing/2014/main" id="{BBFE824F-0721-4700-BDFE-5CD805C56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3656" y="6095355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FF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32">
              <a:extLst>
                <a:ext uri="{FF2B5EF4-FFF2-40B4-BE49-F238E27FC236}">
                  <a16:creationId xmlns:a16="http://schemas.microsoft.com/office/drawing/2014/main" id="{8148F3DB-0926-483A-8A72-56C12928D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8565" y="2212965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33">
              <a:extLst>
                <a:ext uri="{FF2B5EF4-FFF2-40B4-BE49-F238E27FC236}">
                  <a16:creationId xmlns:a16="http://schemas.microsoft.com/office/drawing/2014/main" id="{83A7E45B-4E12-492A-A852-EB8290735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2517" y="3015605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34">
              <a:extLst>
                <a:ext uri="{FF2B5EF4-FFF2-40B4-BE49-F238E27FC236}">
                  <a16:creationId xmlns:a16="http://schemas.microsoft.com/office/drawing/2014/main" id="{FDAE55B6-3FA4-4DA8-A28C-FD9CCF148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82697" y="3101965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35">
              <a:extLst>
                <a:ext uri="{FF2B5EF4-FFF2-40B4-BE49-F238E27FC236}">
                  <a16:creationId xmlns:a16="http://schemas.microsoft.com/office/drawing/2014/main" id="{50C03A5E-7742-4FF7-B32E-16B604FC9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7355" y="3373745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36">
              <a:extLst>
                <a:ext uri="{FF2B5EF4-FFF2-40B4-BE49-F238E27FC236}">
                  <a16:creationId xmlns:a16="http://schemas.microsoft.com/office/drawing/2014/main" id="{E9F06965-A3D5-42A6-9EAC-AEF64E51D1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5515" y="3663305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37">
              <a:extLst>
                <a:ext uri="{FF2B5EF4-FFF2-40B4-BE49-F238E27FC236}">
                  <a16:creationId xmlns:a16="http://schemas.microsoft.com/office/drawing/2014/main" id="{23990BFC-D380-4895-8666-F19FBCD56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2926" y="4379585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38">
              <a:extLst>
                <a:ext uri="{FF2B5EF4-FFF2-40B4-BE49-F238E27FC236}">
                  <a16:creationId xmlns:a16="http://schemas.microsoft.com/office/drawing/2014/main" id="{FF57B5E1-355D-4303-8771-F7A222F1B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0866" y="4439275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39">
              <a:extLst>
                <a:ext uri="{FF2B5EF4-FFF2-40B4-BE49-F238E27FC236}">
                  <a16:creationId xmlns:a16="http://schemas.microsoft.com/office/drawing/2014/main" id="{F0F08DB9-05D1-424B-BEFB-D7DE19C07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0866" y="4439275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40">
              <a:extLst>
                <a:ext uri="{FF2B5EF4-FFF2-40B4-BE49-F238E27FC236}">
                  <a16:creationId xmlns:a16="http://schemas.microsoft.com/office/drawing/2014/main" id="{164650EB-A888-4901-A776-A4F526C3E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7775" y="4476105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41">
              <a:extLst>
                <a:ext uri="{FF2B5EF4-FFF2-40B4-BE49-F238E27FC236}">
                  <a16:creationId xmlns:a16="http://schemas.microsoft.com/office/drawing/2014/main" id="{587E7DC4-8039-4ADE-9E7B-05868E8065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8586" y="4500235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42">
              <a:extLst>
                <a:ext uri="{FF2B5EF4-FFF2-40B4-BE49-F238E27FC236}">
                  <a16:creationId xmlns:a16="http://schemas.microsoft.com/office/drawing/2014/main" id="{1507537B-CEBA-4BF7-89FB-25F1FEA57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1646" y="4521825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43">
              <a:extLst>
                <a:ext uri="{FF2B5EF4-FFF2-40B4-BE49-F238E27FC236}">
                  <a16:creationId xmlns:a16="http://schemas.microsoft.com/office/drawing/2014/main" id="{2F2A5EBB-146C-4416-A890-CB767AFF7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7355" y="4573895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44">
              <a:extLst>
                <a:ext uri="{FF2B5EF4-FFF2-40B4-BE49-F238E27FC236}">
                  <a16:creationId xmlns:a16="http://schemas.microsoft.com/office/drawing/2014/main" id="{F505CB64-9039-4B1B-A40E-CFBCD0137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7686" y="4610725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45">
              <a:extLst>
                <a:ext uri="{FF2B5EF4-FFF2-40B4-BE49-F238E27FC236}">
                  <a16:creationId xmlns:a16="http://schemas.microsoft.com/office/drawing/2014/main" id="{347A657A-962C-494C-9D5A-82A285398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8795" y="4683115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46">
              <a:extLst>
                <a:ext uri="{FF2B5EF4-FFF2-40B4-BE49-F238E27FC236}">
                  <a16:creationId xmlns:a16="http://schemas.microsoft.com/office/drawing/2014/main" id="{47F871EB-3804-4D9C-B189-AFEB47235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655" y="3490585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47">
              <a:extLst>
                <a:ext uri="{FF2B5EF4-FFF2-40B4-BE49-F238E27FC236}">
                  <a16:creationId xmlns:a16="http://schemas.microsoft.com/office/drawing/2014/main" id="{025395E3-88EC-4CFB-B55A-EB10DCA13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2575" y="4562465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48">
              <a:extLst>
                <a:ext uri="{FF2B5EF4-FFF2-40B4-BE49-F238E27FC236}">
                  <a16:creationId xmlns:a16="http://schemas.microsoft.com/office/drawing/2014/main" id="{A461038B-840E-4027-AF9B-06FBCEE2C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4326" y="4587865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49">
              <a:extLst>
                <a:ext uri="{FF2B5EF4-FFF2-40B4-BE49-F238E27FC236}">
                  <a16:creationId xmlns:a16="http://schemas.microsoft.com/office/drawing/2014/main" id="{DE84194C-A65C-438F-B295-F00605C26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8455" y="4775825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50">
              <a:extLst>
                <a:ext uri="{FF2B5EF4-FFF2-40B4-BE49-F238E27FC236}">
                  <a16:creationId xmlns:a16="http://schemas.microsoft.com/office/drawing/2014/main" id="{6499CBE3-5304-4FC0-B1F4-DE0D266FA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1306" y="4709785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51">
              <a:extLst>
                <a:ext uri="{FF2B5EF4-FFF2-40B4-BE49-F238E27FC236}">
                  <a16:creationId xmlns:a16="http://schemas.microsoft.com/office/drawing/2014/main" id="{D996D0BF-FD3F-4605-9695-259344CD8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2006" y="4336405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52">
              <a:extLst>
                <a:ext uri="{FF2B5EF4-FFF2-40B4-BE49-F238E27FC236}">
                  <a16:creationId xmlns:a16="http://schemas.microsoft.com/office/drawing/2014/main" id="{2E330CF5-A46E-40C5-8045-C80DE889E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4075" y="4332595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53">
              <a:extLst>
                <a:ext uri="{FF2B5EF4-FFF2-40B4-BE49-F238E27FC236}">
                  <a16:creationId xmlns:a16="http://schemas.microsoft.com/office/drawing/2014/main" id="{C537BA85-DE71-4D11-9181-9B3CB1949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3275" y="4006205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54">
              <a:extLst>
                <a:ext uri="{FF2B5EF4-FFF2-40B4-BE49-F238E27FC236}">
                  <a16:creationId xmlns:a16="http://schemas.microsoft.com/office/drawing/2014/main" id="{DB266548-34FE-478F-AD90-3C29319DA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7746" y="4309735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55">
              <a:extLst>
                <a:ext uri="{FF2B5EF4-FFF2-40B4-BE49-F238E27FC236}">
                  <a16:creationId xmlns:a16="http://schemas.microsoft.com/office/drawing/2014/main" id="{5702A3A1-8C6F-4BC8-8937-C6710A5CB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0805" y="3246745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56">
              <a:extLst>
                <a:ext uri="{FF2B5EF4-FFF2-40B4-BE49-F238E27FC236}">
                  <a16:creationId xmlns:a16="http://schemas.microsoft.com/office/drawing/2014/main" id="{6B4C409A-307A-44C2-BBED-6E4B3BF9B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4135" y="3570595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57">
              <a:extLst>
                <a:ext uri="{FF2B5EF4-FFF2-40B4-BE49-F238E27FC236}">
                  <a16:creationId xmlns:a16="http://schemas.microsoft.com/office/drawing/2014/main" id="{C496D3DE-4E23-41D2-9BC9-C939D5474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2415" y="4153525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58">
              <a:extLst>
                <a:ext uri="{FF2B5EF4-FFF2-40B4-BE49-F238E27FC236}">
                  <a16:creationId xmlns:a16="http://schemas.microsoft.com/office/drawing/2014/main" id="{1463FA80-D42B-49B6-98EF-9674DD6191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305" y="4491345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59">
              <a:extLst>
                <a:ext uri="{FF2B5EF4-FFF2-40B4-BE49-F238E27FC236}">
                  <a16:creationId xmlns:a16="http://schemas.microsoft.com/office/drawing/2014/main" id="{4F30B95A-86CE-4A12-B888-180AAA44D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5385" y="4700895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60">
              <a:extLst>
                <a:ext uri="{FF2B5EF4-FFF2-40B4-BE49-F238E27FC236}">
                  <a16:creationId xmlns:a16="http://schemas.microsoft.com/office/drawing/2014/main" id="{9647C28D-D6E8-436F-BFAD-DAF95E10A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0145" y="4879965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61">
              <a:extLst>
                <a:ext uri="{FF2B5EF4-FFF2-40B4-BE49-F238E27FC236}">
                  <a16:creationId xmlns:a16="http://schemas.microsoft.com/office/drawing/2014/main" id="{D8082661-53E9-4D78-B14A-D09261473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5535" y="4841865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62">
              <a:extLst>
                <a:ext uri="{FF2B5EF4-FFF2-40B4-BE49-F238E27FC236}">
                  <a16:creationId xmlns:a16="http://schemas.microsoft.com/office/drawing/2014/main" id="{25BF7BC3-2559-42BC-81D8-C3CADDFF4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6015" y="4260205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63">
              <a:extLst>
                <a:ext uri="{FF2B5EF4-FFF2-40B4-BE49-F238E27FC236}">
                  <a16:creationId xmlns:a16="http://schemas.microsoft.com/office/drawing/2014/main" id="{843BDA2D-FBE4-4E7B-9F31-AAC251841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175" y="4330055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64">
              <a:extLst>
                <a:ext uri="{FF2B5EF4-FFF2-40B4-BE49-F238E27FC236}">
                  <a16:creationId xmlns:a16="http://schemas.microsoft.com/office/drawing/2014/main" id="{EF879937-E54F-4402-9554-C6AB4A516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3965" y="4440545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65">
              <a:extLst>
                <a:ext uri="{FF2B5EF4-FFF2-40B4-BE49-F238E27FC236}">
                  <a16:creationId xmlns:a16="http://schemas.microsoft.com/office/drawing/2014/main" id="{514AE402-98E0-42A9-8F47-282F1A6CF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3415" y="4942195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66">
              <a:extLst>
                <a:ext uri="{FF2B5EF4-FFF2-40B4-BE49-F238E27FC236}">
                  <a16:creationId xmlns:a16="http://schemas.microsoft.com/office/drawing/2014/main" id="{0DDA13E4-56FA-4AFE-9688-750462046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6785" y="4918065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67">
              <a:extLst>
                <a:ext uri="{FF2B5EF4-FFF2-40B4-BE49-F238E27FC236}">
                  <a16:creationId xmlns:a16="http://schemas.microsoft.com/office/drawing/2014/main" id="{F6AB48BB-5298-40AB-A083-3B370E775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3135" y="4961245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68">
              <a:extLst>
                <a:ext uri="{FF2B5EF4-FFF2-40B4-BE49-F238E27FC236}">
                  <a16:creationId xmlns:a16="http://schemas.microsoft.com/office/drawing/2014/main" id="{79B45C1E-4B10-4257-8245-6D6D65310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1245" y="4841865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69">
              <a:extLst>
                <a:ext uri="{FF2B5EF4-FFF2-40B4-BE49-F238E27FC236}">
                  <a16:creationId xmlns:a16="http://schemas.microsoft.com/office/drawing/2014/main" id="{17B0A4C0-8D52-4CF2-BC9B-333031BD1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2665" y="5113645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70">
              <a:extLst>
                <a:ext uri="{FF2B5EF4-FFF2-40B4-BE49-F238E27FC236}">
                  <a16:creationId xmlns:a16="http://schemas.microsoft.com/office/drawing/2014/main" id="{0144E0F4-9FE6-44A4-859E-81D7E810A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7335" y="5037445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71">
              <a:extLst>
                <a:ext uri="{FF2B5EF4-FFF2-40B4-BE49-F238E27FC236}">
                  <a16:creationId xmlns:a16="http://schemas.microsoft.com/office/drawing/2014/main" id="{98663CAC-CCE0-4351-9FD8-D9F6D54AB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75" y="4995535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72">
              <a:extLst>
                <a:ext uri="{FF2B5EF4-FFF2-40B4-BE49-F238E27FC236}">
                  <a16:creationId xmlns:a16="http://schemas.microsoft.com/office/drawing/2014/main" id="{D59EDC92-41E8-41C1-AAD8-0606E2C9E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9095" y="5080625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73">
              <a:extLst>
                <a:ext uri="{FF2B5EF4-FFF2-40B4-BE49-F238E27FC236}">
                  <a16:creationId xmlns:a16="http://schemas.microsoft.com/office/drawing/2014/main" id="{F14EED76-1FAC-49A1-BD04-7EDA5DDB5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1325" y="5226675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74">
              <a:extLst>
                <a:ext uri="{FF2B5EF4-FFF2-40B4-BE49-F238E27FC236}">
                  <a16:creationId xmlns:a16="http://schemas.microsoft.com/office/drawing/2014/main" id="{1915D7FE-9F8C-43AC-8A6D-5BC8E4A1F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515" y="5208895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75">
              <a:extLst>
                <a:ext uri="{FF2B5EF4-FFF2-40B4-BE49-F238E27FC236}">
                  <a16:creationId xmlns:a16="http://schemas.microsoft.com/office/drawing/2014/main" id="{6DBC6EC1-5192-4165-B495-C2CD45588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7955" y="5257155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76">
              <a:extLst>
                <a:ext uri="{FF2B5EF4-FFF2-40B4-BE49-F238E27FC236}">
                  <a16:creationId xmlns:a16="http://schemas.microsoft.com/office/drawing/2014/main" id="{C0E23AE6-EB7C-4F87-8B69-8AB489E4E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0985" y="5243185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77">
              <a:extLst>
                <a:ext uri="{FF2B5EF4-FFF2-40B4-BE49-F238E27FC236}">
                  <a16:creationId xmlns:a16="http://schemas.microsoft.com/office/drawing/2014/main" id="{93CCB13D-4184-4D1D-A1FD-06A15DF68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5905" y="5280015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78">
              <a:extLst>
                <a:ext uri="{FF2B5EF4-FFF2-40B4-BE49-F238E27FC236}">
                  <a16:creationId xmlns:a16="http://schemas.microsoft.com/office/drawing/2014/main" id="{7C0F4619-F5BB-4705-945E-706708AE7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3405" y="5051415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79">
              <a:extLst>
                <a:ext uri="{FF2B5EF4-FFF2-40B4-BE49-F238E27FC236}">
                  <a16:creationId xmlns:a16="http://schemas.microsoft.com/office/drawing/2014/main" id="{67079039-F927-46E2-95E4-CD4B02759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0755" y="4483725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80">
              <a:extLst>
                <a:ext uri="{FF2B5EF4-FFF2-40B4-BE49-F238E27FC236}">
                  <a16:creationId xmlns:a16="http://schemas.microsoft.com/office/drawing/2014/main" id="{51CA2658-DD9E-4CC5-B8F2-B6EB457F8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2335" y="4619615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81">
              <a:extLst>
                <a:ext uri="{FF2B5EF4-FFF2-40B4-BE49-F238E27FC236}">
                  <a16:creationId xmlns:a16="http://schemas.microsoft.com/office/drawing/2014/main" id="{1C9FE375-F4AE-47B4-B3EF-3F4550303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8845" y="4695815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82">
              <a:extLst>
                <a:ext uri="{FF2B5EF4-FFF2-40B4-BE49-F238E27FC236}">
                  <a16:creationId xmlns:a16="http://schemas.microsoft.com/office/drawing/2014/main" id="{11546C4C-CC96-43CC-91D1-516AEABFE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2665" y="4764395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83">
              <a:extLst>
                <a:ext uri="{FF2B5EF4-FFF2-40B4-BE49-F238E27FC236}">
                  <a16:creationId xmlns:a16="http://schemas.microsoft.com/office/drawing/2014/main" id="{510DD545-6687-4062-8B22-713EA83A7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0605" y="4816465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84">
              <a:extLst>
                <a:ext uri="{FF2B5EF4-FFF2-40B4-BE49-F238E27FC236}">
                  <a16:creationId xmlns:a16="http://schemas.microsoft.com/office/drawing/2014/main" id="{A4FF0EAB-96CE-4B2A-9326-E38CD01E3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5055" y="4611995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85">
              <a:extLst>
                <a:ext uri="{FF2B5EF4-FFF2-40B4-BE49-F238E27FC236}">
                  <a16:creationId xmlns:a16="http://schemas.microsoft.com/office/drawing/2014/main" id="{C9FA0D7B-3F3C-416F-AD29-84E41F42E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6325" y="4652635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86">
              <a:extLst>
                <a:ext uri="{FF2B5EF4-FFF2-40B4-BE49-F238E27FC236}">
                  <a16:creationId xmlns:a16="http://schemas.microsoft.com/office/drawing/2014/main" id="{3166AFC1-30A6-4D87-AEDB-47B0A187A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2355" y="4551035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87">
              <a:extLst>
                <a:ext uri="{FF2B5EF4-FFF2-40B4-BE49-F238E27FC236}">
                  <a16:creationId xmlns:a16="http://schemas.microsoft.com/office/drawing/2014/main" id="{880D61BA-1664-47B0-83FD-FC506D3B9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2835" y="4750425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88">
              <a:extLst>
                <a:ext uri="{FF2B5EF4-FFF2-40B4-BE49-F238E27FC236}">
                  <a16:creationId xmlns:a16="http://schemas.microsoft.com/office/drawing/2014/main" id="{80E7D069-B218-4225-9D22-285A43826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705" y="4504045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89">
              <a:extLst>
                <a:ext uri="{FF2B5EF4-FFF2-40B4-BE49-F238E27FC236}">
                  <a16:creationId xmlns:a16="http://schemas.microsoft.com/office/drawing/2014/main" id="{D588A476-1C31-4483-801B-E62936B26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5525" y="4272905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90">
              <a:extLst>
                <a:ext uri="{FF2B5EF4-FFF2-40B4-BE49-F238E27FC236}">
                  <a16:creationId xmlns:a16="http://schemas.microsoft.com/office/drawing/2014/main" id="{57C0F58E-2FBC-4817-936F-B74A12631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5215" y="4397365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91">
              <a:extLst>
                <a:ext uri="{FF2B5EF4-FFF2-40B4-BE49-F238E27FC236}">
                  <a16:creationId xmlns:a16="http://schemas.microsoft.com/office/drawing/2014/main" id="{6566A189-A014-43BB-94FB-52581C770E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7135" y="3921115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92">
              <a:extLst>
                <a:ext uri="{FF2B5EF4-FFF2-40B4-BE49-F238E27FC236}">
                  <a16:creationId xmlns:a16="http://schemas.microsoft.com/office/drawing/2014/main" id="{AA9B6062-56DB-4B52-AF59-102162BF8C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7135" y="3921115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Title 1">
            <a:extLst>
              <a:ext uri="{FF2B5EF4-FFF2-40B4-BE49-F238E27FC236}">
                <a16:creationId xmlns:a16="http://schemas.microsoft.com/office/drawing/2014/main" id="{7C48D948-F335-4A66-A1D6-E97FD689D556}"/>
              </a:ext>
            </a:extLst>
          </p:cNvPr>
          <p:cNvSpPr txBox="1">
            <a:spLocks/>
          </p:cNvSpPr>
          <p:nvPr/>
        </p:nvSpPr>
        <p:spPr>
          <a:xfrm>
            <a:off x="6756362" y="476152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3" name="Arrow: Right 92">
            <a:extLst>
              <a:ext uri="{FF2B5EF4-FFF2-40B4-BE49-F238E27FC236}">
                <a16:creationId xmlns:a16="http://schemas.microsoft.com/office/drawing/2014/main" id="{DCA324A4-4973-4D37-B235-0F3EA1FF14E6}"/>
              </a:ext>
            </a:extLst>
          </p:cNvPr>
          <p:cNvSpPr/>
          <p:nvPr/>
        </p:nvSpPr>
        <p:spPr>
          <a:xfrm rot="20258095">
            <a:off x="2894407" y="4382683"/>
            <a:ext cx="4708033" cy="619126"/>
          </a:xfrm>
          <a:prstGeom prst="rightArrow">
            <a:avLst>
              <a:gd name="adj1" fmla="val 33632"/>
              <a:gd name="adj2" fmla="val 141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F98522A4-61F8-4A6A-88C4-6C3EA783E2E9}"/>
              </a:ext>
            </a:extLst>
          </p:cNvPr>
          <p:cNvGrpSpPr/>
          <p:nvPr/>
        </p:nvGrpSpPr>
        <p:grpSpPr>
          <a:xfrm>
            <a:off x="7750821" y="2474926"/>
            <a:ext cx="2778760" cy="1884680"/>
            <a:chOff x="7368565" y="5649585"/>
            <a:chExt cx="694690" cy="471170"/>
          </a:xfrm>
        </p:grpSpPr>
        <p:sp>
          <p:nvSpPr>
            <p:cNvPr id="274" name="Freeform 29">
              <a:extLst>
                <a:ext uri="{FF2B5EF4-FFF2-40B4-BE49-F238E27FC236}">
                  <a16:creationId xmlns:a16="http://schemas.microsoft.com/office/drawing/2014/main" id="{A881561B-7D96-4A4C-AAAA-731E921A1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8565" y="5649585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FF00FF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30">
              <a:extLst>
                <a:ext uri="{FF2B5EF4-FFF2-40B4-BE49-F238E27FC236}">
                  <a16:creationId xmlns:a16="http://schemas.microsoft.com/office/drawing/2014/main" id="{BE7AF522-7647-4146-B4B2-94444057A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45" y="5702925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00FF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31">
              <a:extLst>
                <a:ext uri="{FF2B5EF4-FFF2-40B4-BE49-F238E27FC236}">
                  <a16:creationId xmlns:a16="http://schemas.microsoft.com/office/drawing/2014/main" id="{D974BCE1-4A46-4EC0-B5BB-DD4374342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3656" y="6095355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FF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606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130362" y="1170970"/>
            <a:ext cx="11931276" cy="68007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남해에 위치한 화산섬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한라산과 수많은 오름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기생 화산의 </a:t>
            </a:r>
            <a:r>
              <a:rPr lang="ko-KR" altLang="en-US" sz="3600" dirty="0" err="1">
                <a:latin typeface="+mn-ea"/>
                <a:ea typeface="+mn-ea"/>
              </a:rPr>
              <a:t>제주어</a:t>
            </a:r>
            <a:r>
              <a:rPr lang="en-US" altLang="ko-KR" sz="3600" dirty="0">
                <a:latin typeface="+mn-ea"/>
                <a:ea typeface="+mn-ea"/>
              </a:rPr>
              <a:t>)</a:t>
            </a:r>
            <a:r>
              <a:rPr lang="ko-KR" altLang="en-US" sz="3600" dirty="0">
                <a:latin typeface="+mn-ea"/>
                <a:ea typeface="+mn-ea"/>
              </a:rPr>
              <a:t> 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제주도청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소재지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제주시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ko-KR" altLang="en-US" dirty="0">
                <a:latin typeface="+mn-ea"/>
                <a:ea typeface="+mn-ea"/>
              </a:rPr>
              <a:t>대한민국의 섬 중에서 가장 크고 인구가 많은 섬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4"/>
            </a:pPr>
            <a:r>
              <a:rPr lang="ko-KR" altLang="en-US" dirty="0">
                <a:latin typeface="+mn-ea"/>
                <a:ea typeface="+mn-ea"/>
              </a:rPr>
              <a:t>대한민국의 </a:t>
            </a:r>
            <a:r>
              <a:rPr lang="ko-KR" altLang="en-US" dirty="0" err="1">
                <a:latin typeface="+mn-ea"/>
                <a:ea typeface="+mn-ea"/>
              </a:rPr>
              <a:t>정치∙경제∙군사상</a:t>
            </a:r>
            <a:r>
              <a:rPr lang="ko-KR" altLang="en-US" dirty="0">
                <a:latin typeface="+mn-ea"/>
                <a:ea typeface="+mn-ea"/>
              </a:rPr>
              <a:t> 중요 위치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</a:t>
            </a:r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654689" y="118848"/>
            <a:ext cx="488262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제주특별자치도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614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73958" y="1483401"/>
            <a:ext cx="11931276" cy="540759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dirty="0">
                <a:latin typeface="+mn-ea"/>
              </a:rPr>
              <a:t>5.  </a:t>
            </a:r>
            <a:r>
              <a:rPr lang="ko-KR" altLang="en-US" dirty="0">
                <a:latin typeface="+mn-ea"/>
              </a:rPr>
              <a:t>삼다도</a:t>
            </a:r>
            <a:r>
              <a:rPr lang="en-US" altLang="ko-KR" dirty="0">
                <a:latin typeface="+mn-ea"/>
              </a:rPr>
              <a:t>(</a:t>
            </a:r>
            <a:r>
              <a:rPr lang="ko-KR" altLang="en-US" dirty="0">
                <a:latin typeface="+mn-ea"/>
              </a:rPr>
              <a:t>三多島</a:t>
            </a:r>
            <a:r>
              <a:rPr lang="en-US" altLang="ko-KR" dirty="0">
                <a:latin typeface="+mn-ea"/>
              </a:rPr>
              <a:t>)</a:t>
            </a:r>
          </a:p>
          <a:p>
            <a:pPr algn="l"/>
            <a:r>
              <a:rPr lang="en-US" altLang="ko-KR" sz="3600" dirty="0">
                <a:latin typeface="+mn-ea"/>
              </a:rPr>
              <a:t>    - </a:t>
            </a:r>
            <a:r>
              <a:rPr lang="ko-KR" altLang="en-US" sz="3600" dirty="0">
                <a:latin typeface="+mn-ea"/>
              </a:rPr>
              <a:t>바람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여자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돌이 많음</a:t>
            </a:r>
            <a:endParaRPr lang="en-US" altLang="ko-KR" sz="3600" dirty="0">
              <a:latin typeface="+mn-ea"/>
            </a:endParaRPr>
          </a:p>
          <a:p>
            <a:pPr algn="l"/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dirty="0">
                <a:latin typeface="+mn-ea"/>
              </a:rPr>
              <a:t>6.  </a:t>
            </a:r>
            <a:r>
              <a:rPr lang="ko-KR" altLang="en-US" dirty="0">
                <a:latin typeface="+mn-ea"/>
              </a:rPr>
              <a:t>삼무도</a:t>
            </a:r>
            <a:r>
              <a:rPr lang="en-US" altLang="ko-KR" dirty="0">
                <a:latin typeface="+mn-ea"/>
              </a:rPr>
              <a:t>(</a:t>
            </a:r>
            <a:r>
              <a:rPr lang="ko-KR" altLang="en-US" dirty="0">
                <a:latin typeface="+mn-ea"/>
              </a:rPr>
              <a:t>三無島</a:t>
            </a:r>
            <a:r>
              <a:rPr lang="en-US" altLang="ko-KR" dirty="0">
                <a:latin typeface="+mn-ea"/>
              </a:rPr>
              <a:t>)</a:t>
            </a:r>
          </a:p>
          <a:p>
            <a:pPr algn="l"/>
            <a:r>
              <a:rPr lang="en-US" altLang="ko-KR" sz="3600" dirty="0">
                <a:latin typeface="+mn-ea"/>
              </a:rPr>
              <a:t>    - </a:t>
            </a:r>
            <a:r>
              <a:rPr lang="ko-KR" altLang="en-US" sz="3600" dirty="0">
                <a:latin typeface="+mn-ea"/>
              </a:rPr>
              <a:t>도둑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거지</a:t>
            </a:r>
            <a:r>
              <a:rPr lang="en-US" altLang="ko-KR" sz="3600" dirty="0">
                <a:latin typeface="+mn-ea"/>
              </a:rPr>
              <a:t>, </a:t>
            </a:r>
            <a:r>
              <a:rPr lang="ko-KR" altLang="en-US" sz="3600" dirty="0">
                <a:latin typeface="+mn-ea"/>
              </a:rPr>
              <a:t>대문이 없음</a:t>
            </a:r>
            <a:endParaRPr lang="en-US" altLang="ko-KR" sz="3600" dirty="0">
              <a:latin typeface="+mn-ea"/>
            </a:endParaRPr>
          </a:p>
          <a:p>
            <a:pPr algn="l"/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dirty="0">
                <a:latin typeface="+mn-ea"/>
              </a:rPr>
              <a:t>7.  </a:t>
            </a:r>
            <a:r>
              <a:rPr lang="ko-KR" altLang="en-US" dirty="0">
                <a:latin typeface="+mn-ea"/>
              </a:rPr>
              <a:t>제주감귤</a:t>
            </a:r>
            <a:endParaRPr lang="en-US" altLang="ko-KR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</a:t>
            </a:r>
            <a:r>
              <a:rPr lang="en-US" altLang="ko-KR" sz="3600" dirty="0">
                <a:latin typeface="+mn-ea"/>
              </a:rPr>
              <a:t>  </a:t>
            </a: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654689" y="118848"/>
            <a:ext cx="488262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제주특별자치도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37471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275092" y="1177966"/>
            <a:ext cx="5210910" cy="645774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dirty="0">
                <a:latin typeface="+mn-ea"/>
                <a:ea typeface="+mn-ea"/>
              </a:rPr>
              <a:t>8.  </a:t>
            </a:r>
            <a:r>
              <a:rPr lang="ko-KR" altLang="en-US" dirty="0">
                <a:latin typeface="+mn-ea"/>
                <a:ea typeface="+mn-ea"/>
              </a:rPr>
              <a:t>기후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온대 기후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아열대 기후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9.  </a:t>
            </a:r>
            <a:r>
              <a:rPr lang="ko-KR" altLang="en-US" dirty="0" err="1">
                <a:latin typeface="+mn-ea"/>
                <a:ea typeface="+mn-ea"/>
              </a:rPr>
              <a:t>카르만볼텍스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(</a:t>
            </a:r>
            <a:r>
              <a:rPr lang="en-US" dirty="0">
                <a:effectLst/>
              </a:rPr>
              <a:t>Kármán Vortex) </a:t>
            </a:r>
          </a:p>
          <a:p>
            <a:pPr algn="l"/>
            <a:r>
              <a:rPr lang="ko-KR" altLang="en-US" dirty="0">
                <a:effectLst/>
              </a:rPr>
              <a:t>      현상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</a:t>
            </a: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654689" y="118848"/>
            <a:ext cx="488262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제주특별자치도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D71C39-09C6-4A25-A42D-7B7DE02488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922765" y="1152465"/>
            <a:ext cx="6820896" cy="543972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D7A8BB9-DE69-4224-9626-38BD3FD5B104}"/>
              </a:ext>
            </a:extLst>
          </p:cNvPr>
          <p:cNvSpPr/>
          <p:nvPr/>
        </p:nvSpPr>
        <p:spPr>
          <a:xfrm rot="20953331">
            <a:off x="7169303" y="2566588"/>
            <a:ext cx="749596" cy="193127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4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06534" y="823311"/>
            <a:ext cx="6507990" cy="680787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dirty="0">
                <a:latin typeface="+mn-ea"/>
                <a:ea typeface="+mn-ea"/>
              </a:rPr>
              <a:t>1. </a:t>
            </a:r>
            <a:r>
              <a:rPr lang="ko-KR" altLang="en-US" dirty="0">
                <a:latin typeface="+mn-ea"/>
                <a:ea typeface="+mn-ea"/>
              </a:rPr>
              <a:t>생물권보전지역 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300" dirty="0">
                <a:latin typeface="+mn-ea"/>
                <a:ea typeface="+mn-ea"/>
              </a:rPr>
              <a:t>    (Biosphere Reserve)</a:t>
            </a: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- 2002</a:t>
            </a:r>
            <a:r>
              <a:rPr lang="ko-KR" altLang="en-US" sz="3600" dirty="0">
                <a:latin typeface="+mn-ea"/>
                <a:ea typeface="+mn-ea"/>
              </a:rPr>
              <a:t>년 </a:t>
            </a:r>
            <a:r>
              <a:rPr lang="en-US" altLang="ko-KR" sz="3600" dirty="0">
                <a:latin typeface="+mn-ea"/>
                <a:ea typeface="+mn-ea"/>
              </a:rPr>
              <a:t>12</a:t>
            </a:r>
            <a:r>
              <a:rPr lang="ko-KR" altLang="en-US" sz="3600" dirty="0">
                <a:latin typeface="+mn-ea"/>
                <a:ea typeface="+mn-ea"/>
              </a:rPr>
              <a:t>월 지정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200" dirty="0">
                <a:latin typeface="+mn-ea"/>
                <a:ea typeface="+mn-ea"/>
              </a:rPr>
              <a:t>   </a:t>
            </a:r>
          </a:p>
          <a:p>
            <a:pPr algn="l"/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>
                <a:latin typeface="+mn-ea"/>
                <a:ea typeface="+mn-ea"/>
              </a:rPr>
              <a:t>세계자연유산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300" dirty="0">
                <a:latin typeface="+mn-ea"/>
              </a:rPr>
              <a:t>    (World Natural Heritage)</a:t>
            </a:r>
            <a:endParaRPr lang="en-US" altLang="ko-KR" sz="33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- 2007</a:t>
            </a:r>
            <a:r>
              <a:rPr lang="ko-KR" altLang="en-US" sz="3600" dirty="0">
                <a:latin typeface="+mn-ea"/>
                <a:ea typeface="+mn-ea"/>
              </a:rPr>
              <a:t>년 </a:t>
            </a:r>
            <a:r>
              <a:rPr lang="en-US" altLang="ko-KR" sz="3600" dirty="0">
                <a:latin typeface="+mn-ea"/>
                <a:ea typeface="+mn-ea"/>
              </a:rPr>
              <a:t>6</a:t>
            </a:r>
            <a:r>
              <a:rPr lang="ko-KR" altLang="en-US" sz="3600" dirty="0">
                <a:latin typeface="+mn-ea"/>
                <a:ea typeface="+mn-ea"/>
              </a:rPr>
              <a:t>월 등재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200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3. </a:t>
            </a:r>
            <a:r>
              <a:rPr lang="ko-KR" altLang="en-US" dirty="0">
                <a:latin typeface="+mn-ea"/>
                <a:ea typeface="+mn-ea"/>
              </a:rPr>
              <a:t>세계지질공원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300" dirty="0">
                <a:latin typeface="+mn-ea"/>
              </a:rPr>
              <a:t>    (Global Geopark)</a:t>
            </a:r>
            <a:endParaRPr lang="en-US" altLang="ko-KR" sz="33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- 2010</a:t>
            </a:r>
            <a:r>
              <a:rPr lang="ko-KR" altLang="en-US" sz="3600" dirty="0">
                <a:latin typeface="+mn-ea"/>
                <a:ea typeface="+mn-ea"/>
              </a:rPr>
              <a:t>년 인증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4100322" y="3971"/>
            <a:ext cx="4882622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000" b="1" dirty="0">
                <a:latin typeface="+mn-ea"/>
                <a:ea typeface="+mn-ea"/>
              </a:rPr>
              <a:t>UNESCO 3</a:t>
            </a:r>
            <a:r>
              <a:rPr lang="ko-KR" altLang="en-US" sz="5000" b="1" dirty="0" err="1">
                <a:latin typeface="+mn-ea"/>
                <a:ea typeface="+mn-ea"/>
              </a:rPr>
              <a:t>관왕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E18369-BA11-4F5C-9291-926B844E83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187847" y="828034"/>
            <a:ext cx="2678953" cy="31789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5BC1AF-0107-4C37-82D6-C2BC06B3631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331158" y="828034"/>
            <a:ext cx="2554308" cy="3178922"/>
          </a:xfrm>
          <a:prstGeom prst="rect">
            <a:avLst/>
          </a:prstGeom>
        </p:spPr>
      </p:pic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F9C68C36-7354-4943-8CD2-438961D6B6AB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" r="5156" b="9625"/>
          <a:stretch/>
        </p:blipFill>
        <p:spPr bwMode="auto">
          <a:xfrm>
            <a:off x="7735465" y="3581399"/>
            <a:ext cx="2694371" cy="32726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75533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569EF242-AD2D-4978-9914-68FF0FE5095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658" y="1374892"/>
            <a:ext cx="5838988" cy="4786426"/>
          </a:xfrm>
          <a:prstGeom prst="rect">
            <a:avLst/>
          </a:prstGeom>
        </p:spPr>
      </p:pic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1986F381-DE5C-4715-9102-50A72B12F91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" r="12052"/>
          <a:stretch/>
        </p:blipFill>
        <p:spPr bwMode="auto">
          <a:xfrm>
            <a:off x="233557" y="1374892"/>
            <a:ext cx="5808014" cy="47864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B855D23-2A80-429F-B78F-9357FFBB2C9E}"/>
              </a:ext>
            </a:extLst>
          </p:cNvPr>
          <p:cNvSpPr/>
          <p:nvPr/>
        </p:nvSpPr>
        <p:spPr>
          <a:xfrm>
            <a:off x="738778" y="342739"/>
            <a:ext cx="107797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4000" b="1" dirty="0">
                <a:solidFill>
                  <a:srgbClr val="E3DED1"/>
                </a:solidFill>
              </a:rPr>
              <a:t>제주도의 </a:t>
            </a:r>
            <a:r>
              <a:rPr lang="ko-KR" altLang="en-US" sz="4000" b="1" dirty="0" err="1">
                <a:solidFill>
                  <a:srgbClr val="E3DED1"/>
                </a:solidFill>
              </a:rPr>
              <a:t>정치∙경제∙군사상</a:t>
            </a:r>
            <a:r>
              <a:rPr lang="ko-KR" altLang="en-US" sz="4000" b="1" dirty="0">
                <a:solidFill>
                  <a:srgbClr val="E3DED1"/>
                </a:solidFill>
              </a:rPr>
              <a:t> 위치 및 주요 관광지</a:t>
            </a:r>
            <a:endParaRPr lang="en-US" sz="4000" b="1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362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229</Words>
  <Application>Microsoft Office PowerPoint</Application>
  <PresentationFormat>Widescreen</PresentationFormat>
  <Paragraphs>79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맑은 고딕</vt:lpstr>
      <vt:lpstr>Calibri</vt:lpstr>
      <vt:lpstr>Calibri Light</vt:lpstr>
      <vt:lpstr>Wingdings 2</vt:lpstr>
      <vt:lpstr>Slate</vt:lpstr>
      <vt:lpstr>우리조국 대한민국  -제주특별자치도-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우리조국 대한민국  -경기도-</dc:title>
  <dc:creator>EunJung Jung</dc:creator>
  <cp:lastModifiedBy>Sunmi Yoon</cp:lastModifiedBy>
  <cp:revision>28</cp:revision>
  <dcterms:created xsi:type="dcterms:W3CDTF">2020-02-04T20:33:47Z</dcterms:created>
  <dcterms:modified xsi:type="dcterms:W3CDTF">2020-05-19T14:00:58Z</dcterms:modified>
</cp:coreProperties>
</file>